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B6526F6-14A3-46FB-B199-82CE2300830A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188F36C-62A0-4A06-B53E-F3664308DFA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Protinacistický odboj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10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Domácí odbojové skupiny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viz předchozí prezentace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33440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Aktivity odboje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zpravodajství</a:t>
            </a:r>
          </a:p>
          <a:p>
            <a:r>
              <a:rPr lang="cs-CZ" dirty="0" smtClean="0"/>
              <a:t>sabotáže (PP)</a:t>
            </a:r>
          </a:p>
          <a:p>
            <a:r>
              <a:rPr lang="cs-CZ" dirty="0" smtClean="0"/>
              <a:t>propaganda (ilegální tisk)</a:t>
            </a:r>
          </a:p>
          <a:p>
            <a:r>
              <a:rPr lang="cs-CZ" dirty="0" smtClean="0"/>
              <a:t>příprava celonárodního povstání (ON)</a:t>
            </a:r>
          </a:p>
          <a:p>
            <a:r>
              <a:rPr lang="cs-CZ" dirty="0" smtClean="0"/>
              <a:t>formulování představ o poválečné ČSR</a:t>
            </a:r>
          </a:p>
          <a:p>
            <a:r>
              <a:rPr lang="cs-CZ" dirty="0" smtClean="0"/>
              <a:t>ukrývání pronásledovaných</a:t>
            </a:r>
          </a:p>
          <a:p>
            <a:r>
              <a:rPr lang="cs-CZ" dirty="0" smtClean="0"/>
              <a:t>převaděčství</a:t>
            </a:r>
          </a:p>
          <a:p>
            <a:r>
              <a:rPr lang="cs-CZ" dirty="0" smtClean="0"/>
              <a:t>demonstrace</a:t>
            </a:r>
          </a:p>
          <a:p>
            <a:r>
              <a:rPr lang="cs-CZ" dirty="0" smtClean="0"/>
              <a:t>podpora rodin zatčených</a:t>
            </a:r>
          </a:p>
          <a:p>
            <a:r>
              <a:rPr lang="cs-CZ" dirty="0" smtClean="0"/>
              <a:t>partyzánské aktivity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32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Specifika čes. odboje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altLang="cs-CZ" dirty="0"/>
              <a:t>Počátky </a:t>
            </a:r>
            <a:r>
              <a:rPr lang="cs-CZ" altLang="cs-CZ" dirty="0" smtClean="0"/>
              <a:t>v době </a:t>
            </a:r>
            <a:r>
              <a:rPr lang="cs-CZ" altLang="cs-CZ" dirty="0"/>
              <a:t>„mírové a předválečné“</a:t>
            </a:r>
          </a:p>
          <a:p>
            <a:r>
              <a:rPr lang="cs-CZ" altLang="cs-CZ" dirty="0"/>
              <a:t>Minimální zkušenosti s praxí nacistického </a:t>
            </a:r>
            <a:r>
              <a:rPr lang="cs-CZ" altLang="cs-CZ" dirty="0" smtClean="0"/>
              <a:t>režimu</a:t>
            </a:r>
            <a:endParaRPr lang="cs-CZ" altLang="cs-CZ" dirty="0"/>
          </a:p>
          <a:p>
            <a:r>
              <a:rPr lang="cs-CZ" altLang="cs-CZ" dirty="0"/>
              <a:t>Spoléhání se na vypuknutí války, vojenský neúspěch nacistů a následné povstání v týlu</a:t>
            </a:r>
          </a:p>
          <a:p>
            <a:r>
              <a:rPr lang="cs-CZ" altLang="cs-CZ" dirty="0"/>
              <a:t>Naivní snaha navázat na první odboj a protirakouskou </a:t>
            </a:r>
            <a:r>
              <a:rPr lang="cs-CZ" altLang="cs-CZ" dirty="0" smtClean="0"/>
              <a:t>Mafii </a:t>
            </a:r>
            <a:endParaRPr lang="cs-CZ" altLang="cs-CZ" dirty="0"/>
          </a:p>
          <a:p>
            <a:r>
              <a:rPr lang="cs-CZ" altLang="cs-CZ" dirty="0"/>
              <a:t>Minimální zkušenost s ilegální </a:t>
            </a:r>
            <a:r>
              <a:rPr lang="cs-CZ" altLang="cs-CZ" dirty="0" smtClean="0"/>
              <a:t>činností</a:t>
            </a:r>
            <a:endParaRPr lang="cs-CZ" altLang="cs-CZ" dirty="0"/>
          </a:p>
          <a:p>
            <a:r>
              <a:rPr lang="cs-CZ" altLang="cs-CZ" dirty="0"/>
              <a:t>Absolutní nedostatek zbraní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087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Mnichovem nalomená morálka a chybějící bojový „křest ohněm“</a:t>
            </a:r>
          </a:p>
          <a:p>
            <a:r>
              <a:rPr lang="cs-CZ" altLang="cs-CZ" dirty="0"/>
              <a:t>Slabá tradice ozbrojených povstání (naposledy 5 dní v </a:t>
            </a:r>
            <a:r>
              <a:rPr lang="cs-CZ" altLang="cs-CZ" dirty="0" smtClean="0"/>
              <a:t>roce </a:t>
            </a:r>
            <a:r>
              <a:rPr lang="cs-CZ" altLang="cs-CZ" dirty="0"/>
              <a:t>1848!)</a:t>
            </a:r>
          </a:p>
          <a:p>
            <a:r>
              <a:rPr lang="cs-CZ" altLang="cs-CZ" dirty="0" smtClean="0"/>
              <a:t>Značná </a:t>
            </a:r>
            <a:r>
              <a:rPr lang="cs-CZ" altLang="cs-CZ" dirty="0"/>
              <a:t>vzdálenost od front</a:t>
            </a:r>
          </a:p>
          <a:p>
            <a:r>
              <a:rPr lang="cs-CZ" altLang="cs-CZ" dirty="0"/>
              <a:t>Nevyhovující geografické podmínky pro partyzánskou činnost</a:t>
            </a:r>
          </a:p>
          <a:p>
            <a:r>
              <a:rPr lang="cs-CZ" altLang="cs-CZ" dirty="0"/>
              <a:t>Do jisté míry úspěšná pacifikující politika nacistů - metoda „cukru a biče“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280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králové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92896"/>
            <a:ext cx="2246472" cy="2803597"/>
          </a:xfrm>
        </p:spPr>
      </p:pic>
      <p:sp>
        <p:nvSpPr>
          <p:cNvPr id="5" name="Zástupný symbol pro obsah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podplukovník Josef Balabán (1894 – 1941)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607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králové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775" y="1958181"/>
            <a:ext cx="2457450" cy="3810000"/>
          </a:xfrm>
        </p:spPr>
      </p:pic>
      <p:sp>
        <p:nvSpPr>
          <p:cNvPr id="4" name="Zástupný symbol pro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podplukovník Josef Mašín (1896 – 1942)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36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králové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89437"/>
            <a:ext cx="4038600" cy="4347488"/>
          </a:xfrm>
        </p:spPr>
      </p:pic>
      <p:sp>
        <p:nvSpPr>
          <p:cNvPr id="4" name="Zástupný symbol pro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štábní kapitán Václav Morávek (1904 – 1942)</a:t>
            </a:r>
          </a:p>
          <a:p>
            <a:endParaRPr lang="cs-CZ" dirty="0"/>
          </a:p>
          <a:p>
            <a:r>
              <a:rPr lang="cs-CZ" i="1" dirty="0" smtClean="0"/>
              <a:t>„Věřím v Boha a své pistole.“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9562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velitelem Balabán</a:t>
            </a:r>
          </a:p>
          <a:p>
            <a:r>
              <a:rPr lang="cs-CZ" dirty="0" smtClean="0"/>
              <a:t>zpravodajství</a:t>
            </a:r>
          </a:p>
          <a:p>
            <a:r>
              <a:rPr lang="cs-CZ" dirty="0" smtClean="0"/>
              <a:t>diverze a sabotáže</a:t>
            </a:r>
          </a:p>
          <a:p>
            <a:endParaRPr lang="cs-CZ" dirty="0"/>
          </a:p>
          <a:p>
            <a:r>
              <a:rPr lang="cs-CZ" dirty="0" smtClean="0"/>
              <a:t>Balabán – zatčen, popraven</a:t>
            </a:r>
          </a:p>
          <a:p>
            <a:r>
              <a:rPr lang="cs-CZ" dirty="0" smtClean="0"/>
              <a:t>Mašín – zatčen, popraven</a:t>
            </a:r>
          </a:p>
          <a:p>
            <a:r>
              <a:rPr lang="cs-CZ" dirty="0" smtClean="0"/>
              <a:t>Morávek – padl v přestřelce s gestapem v Praze</a:t>
            </a:r>
          </a:p>
        </p:txBody>
      </p:sp>
    </p:spTree>
    <p:extLst>
      <p:ext uri="{BB962C8B-B14F-4D97-AF65-F5344CB8AC3E}">
        <p14:creationId xmlns:p14="http://schemas.microsoft.com/office/powerpoint/2010/main" val="344127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52736"/>
            <a:ext cx="6793190" cy="4525963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36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Zahraniční odboj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politické vedení odboje viz výklad ve škole + učebnice</a:t>
            </a:r>
          </a:p>
          <a:p>
            <a:endParaRPr lang="cs-CZ" dirty="0"/>
          </a:p>
          <a:p>
            <a:r>
              <a:rPr lang="cs-CZ" dirty="0" smtClean="0"/>
              <a:t>čeští (a slovenští) vojáci ve spojeneckých armádách viz jiné téma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590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Výsadkové operace         do protektorátu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duben 1941 – jaro 1945</a:t>
            </a:r>
          </a:p>
          <a:p>
            <a:r>
              <a:rPr lang="cs-CZ" dirty="0" smtClean="0"/>
              <a:t>38 operačních skupin, přes 100 mužů</a:t>
            </a:r>
          </a:p>
          <a:p>
            <a:r>
              <a:rPr lang="cs-CZ" dirty="0" smtClean="0"/>
              <a:t>pouze dobrovolníci</a:t>
            </a:r>
          </a:p>
          <a:p>
            <a:r>
              <a:rPr lang="cs-CZ" dirty="0" smtClean="0"/>
              <a:t>situace v protektorátě horší, než si v Británii mysleli</a:t>
            </a:r>
          </a:p>
          <a:p>
            <a:r>
              <a:rPr lang="cs-CZ" dirty="0" smtClean="0"/>
              <a:t>polovina parašutistů zahynula</a:t>
            </a:r>
          </a:p>
          <a:p>
            <a:r>
              <a:rPr lang="cs-CZ" dirty="0" smtClean="0"/>
              <a:t>nejméně dva dobrovolně přešli do služeb nacistů, další nedobrovolně</a:t>
            </a:r>
          </a:p>
          <a:p>
            <a:endParaRPr lang="cs-CZ" dirty="0"/>
          </a:p>
          <a:p>
            <a:r>
              <a:rPr lang="cs-CZ" dirty="0" smtClean="0"/>
              <a:t>výsadky (desanty) ze SSSR – zaměřeny na ideologické působení, řízeny NKVD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377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836712"/>
            <a:ext cx="2952750" cy="3943350"/>
          </a:xfrm>
        </p:spPr>
      </p:pic>
      <p:pic>
        <p:nvPicPr>
          <p:cNvPr id="7" name="Zástupný symbol pro obsah 6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4944"/>
            <a:ext cx="4041775" cy="2594255"/>
          </a:xfrm>
        </p:spPr>
      </p:pic>
    </p:spTree>
    <p:extLst>
      <p:ext uri="{BB962C8B-B14F-4D97-AF65-F5344CB8AC3E}">
        <p14:creationId xmlns:p14="http://schemas.microsoft.com/office/powerpoint/2010/main" val="8712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cíle paradesantních operací:</a:t>
            </a:r>
          </a:p>
          <a:p>
            <a:pPr lvl="1"/>
            <a:r>
              <a:rPr lang="cs-CZ" sz="2400" dirty="0" smtClean="0"/>
              <a:t>spolupráce s domácím odbojem, navázání kontaktu</a:t>
            </a:r>
          </a:p>
          <a:p>
            <a:pPr lvl="1"/>
            <a:r>
              <a:rPr lang="cs-CZ" sz="2400" dirty="0" smtClean="0"/>
              <a:t>zpravodajská činnost</a:t>
            </a:r>
          </a:p>
          <a:p>
            <a:pPr lvl="1"/>
            <a:r>
              <a:rPr lang="cs-CZ" sz="2400" dirty="0" smtClean="0"/>
              <a:t>sabotáže</a:t>
            </a:r>
          </a:p>
          <a:p>
            <a:pPr marL="457200" lvl="1" indent="0">
              <a:buNone/>
            </a:pPr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638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50</TotalTime>
  <Words>296</Words>
  <Application>Microsoft Office PowerPoint</Application>
  <PresentationFormat>Předvádění na obrazovce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Courier New</vt:lpstr>
      <vt:lpstr>Palatino Linotype</vt:lpstr>
      <vt:lpstr>Exekutivní</vt:lpstr>
      <vt:lpstr>Protinacistický odboj</vt:lpstr>
      <vt:lpstr>Domácí odbojové skupiny</vt:lpstr>
      <vt:lpstr>Aktivity odboje</vt:lpstr>
      <vt:lpstr>Specifika čes. odboje</vt:lpstr>
      <vt:lpstr>   </vt:lpstr>
      <vt:lpstr>Tři králové</vt:lpstr>
      <vt:lpstr>Tři králové</vt:lpstr>
      <vt:lpstr>Tři králové</vt:lpstr>
      <vt:lpstr>   </vt:lpstr>
      <vt:lpstr>   </vt:lpstr>
      <vt:lpstr>Zahraniční odboj</vt:lpstr>
      <vt:lpstr>Výsadkové operace         do protektorátu</vt:lpstr>
      <vt:lpstr>  </vt:lpstr>
      <vt:lpstr>   </vt:lpstr>
    </vt:vector>
  </TitlesOfParts>
  <Company>GPdC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Protinacistický odboj</dc:title>
  <dc:creator>Jiří Kálal</dc:creator>
  <cp:lastModifiedBy>Jiří Kálal</cp:lastModifiedBy>
  <cp:revision>10</cp:revision>
  <dcterms:created xsi:type="dcterms:W3CDTF">2016-01-31T17:18:53Z</dcterms:created>
  <dcterms:modified xsi:type="dcterms:W3CDTF">2023-01-04T13:13:09Z</dcterms:modified>
</cp:coreProperties>
</file>